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7" r:id="rId5"/>
    <p:sldId id="259" r:id="rId6"/>
    <p:sldId id="260" r:id="rId7"/>
    <p:sldId id="261" r:id="rId8"/>
    <p:sldId id="262" r:id="rId9"/>
    <p:sldId id="278" r:id="rId10"/>
    <p:sldId id="263" r:id="rId11"/>
    <p:sldId id="264" r:id="rId12"/>
    <p:sldId id="279" r:id="rId13"/>
    <p:sldId id="265" r:id="rId14"/>
    <p:sldId id="280" r:id="rId15"/>
    <p:sldId id="267" r:id="rId16"/>
    <p:sldId id="268"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81A071-60D8-4A70-A8F3-876A8B78EDC4}"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CC0CC-6AFA-4A7D-B190-96E5E1E29568}" type="slidenum">
              <a:rPr lang="en-US" smtClean="0"/>
              <a:t>‹#›</a:t>
            </a:fld>
            <a:endParaRPr lang="en-US"/>
          </a:p>
        </p:txBody>
      </p:sp>
    </p:spTree>
    <p:extLst>
      <p:ext uri="{BB962C8B-B14F-4D97-AF65-F5344CB8AC3E}">
        <p14:creationId xmlns:p14="http://schemas.microsoft.com/office/powerpoint/2010/main" val="372402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9E0603-5383-40F2-A636-7FC29DFB033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DBB02-063F-4C07-951D-6DCAE4EF9271}"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6F348-4CDC-4B16-A28E-68827F141C0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E2DB8-F84C-49AB-834A-83F3CC1284F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D6381-D1E9-4730-B4B5-BCE3181D9215}"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53808E-A2CA-4752-8CAC-102A572176B9}"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3D0BD-DCF5-4E59-8F20-613A46E5449B}"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7F377-C2F1-4855-BACD-18656B8733B1}"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19B43-FACC-49E7-B317-F935D6F8ECB2}"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2D807-EAB8-4F39-B4A6-7288ED696B58}"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FEDF0-CF2C-4389-A616-7A7EC424E26C}"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4B17D-7E73-45A4-8D67-369C5E3D81B0}" type="datetime1">
              <a:rPr lang="en-US" smtClean="0"/>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20040-1706-4513-9075-312E5A0B99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44824"/>
            <a:ext cx="7071167" cy="1754326"/>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 الخصائص العامة للمحيطات</a:t>
            </a:r>
          </a:p>
          <a:p>
            <a:pPr algn="ctr" rtl="1"/>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«الهادى والأطلسى»</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683568" y="4293096"/>
            <a:ext cx="8116430" cy="156966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أ.د.عزة عبدالله</a:t>
            </a:r>
          </a:p>
          <a:p>
            <a:pPr algn="ctr" rtl="1"/>
            <a:r>
              <a:rPr lang="ar-EG"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أستاذ الجغرافيه الطبيعيه ووكيل شئون التعليم والطلاب الأسبق </a:t>
            </a:r>
            <a:r>
              <a:rPr lang="ar-EG"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كلية الآداب جامعة بنها</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Slide Number Placeholder 6"/>
          <p:cNvSpPr>
            <a:spLocks noGrp="1"/>
          </p:cNvSpPr>
          <p:nvPr>
            <p:ph type="sldNum" sz="quarter" idx="12"/>
          </p:nvPr>
        </p:nvSpPr>
        <p:spPr/>
        <p:txBody>
          <a:bodyPr/>
          <a:lstStyle/>
          <a:p>
            <a:fld id="{D1920040-1706-4513-9075-312E5A0B99A6}"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شعار الجامعة ألو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156" y="424946"/>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حافة اطلس"/>
          <p:cNvPicPr>
            <a:picLocks noChangeAspect="1" noChangeArrowheads="1"/>
          </p:cNvPicPr>
          <p:nvPr/>
        </p:nvPicPr>
        <p:blipFill>
          <a:blip r:embed="rId2" cstate="print"/>
          <a:srcRect/>
          <a:stretch>
            <a:fillRect/>
          </a:stretch>
        </p:blipFill>
        <p:spPr bwMode="auto">
          <a:xfrm>
            <a:off x="395536" y="1196752"/>
            <a:ext cx="2952750" cy="4410075"/>
          </a:xfrm>
          <a:prstGeom prst="rect">
            <a:avLst/>
          </a:prstGeom>
          <a:noFill/>
          <a:ln w="28575">
            <a:solidFill>
              <a:srgbClr val="000000"/>
            </a:solidFill>
            <a:miter lim="800000"/>
            <a:headEnd/>
            <a:tailEnd/>
          </a:ln>
        </p:spPr>
      </p:pic>
      <p:sp>
        <p:nvSpPr>
          <p:cNvPr id="4" name="Rectangle 3"/>
          <p:cNvSpPr/>
          <p:nvPr/>
        </p:nvSpPr>
        <p:spPr>
          <a:xfrm>
            <a:off x="3563888" y="476672"/>
            <a:ext cx="5256584" cy="575542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2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قاع المحيط الأطلسي:</a:t>
            </a:r>
            <a:endParaRPr kumimoji="0" lang="en-US" sz="32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أهم ما يميز قاع المحيط الأطلسي هو وجود ارتفاع طولي من الشمال إلي الجنوب يعرف باسم سلسلة الأطلس الوسطي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Mid- </a:t>
            </a:r>
            <a:r>
              <a:rPr kumimoji="0" lang="en-US" sz="2400" b="1" i="0" u="none" strike="noStrike" cap="none" spc="0" normalizeH="0" baseline="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Atlatic</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 Ridge</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يقسم هذا الارتفاع عادة إلي حافتين:</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حافة دولفن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Dolphin</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حافة تشالنجر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Challenger</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هذا الارتفاع الغاطس ينحدر تدريجيا في كلا الجانبين وتشبه هذه السلسلة في شكلها حرف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(S)</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أيضاً.</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عمق المحيط الأطلسي في هذا الجزء منه يبلغ 1700 قامة وفي شمال المحيط الأطلسي تتسع هذه السلسلة لتكون شبه هضبة تلغراف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Telegraph Plateau</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وتمتد من جزيرة أيرلنده إلي شبه جزيرة لبرادور.</a:t>
            </a: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404664"/>
            <a:ext cx="8568952" cy="55750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R="0" indent="457200" algn="just" rtl="1" eaLnBrk="0" fontAlgn="base" hangingPunct="0">
              <a:lnSpc>
                <a:spcPct val="150000"/>
              </a:lnSpc>
              <a:spcBef>
                <a:spcPct val="0"/>
              </a:spcBef>
              <a:spcAft>
                <a:spcPct val="0"/>
              </a:spcAft>
              <a:buClrTx/>
              <a:buSzTx/>
              <a:buFontTx/>
              <a:buNone/>
              <a:tabLst/>
            </a:pP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هناك سلاسل أخري في قاع المحيط الأطلسي منها سلسلة والفس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Walivs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 Ridge</a:t>
            </a: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 وتمتد في اتجاه شرقي من منطقة جزيرة تريستان داكنها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Tristan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da</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 Cunha</a:t>
            </a: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 حتى الساحل الأفريقي وسلسلة ريوجراند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Simplified Arabic" pitchFamily="18" charset="-78"/>
              </a:rPr>
              <a:t>Rio Grande Ridge</a:t>
            </a: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 التي تمتد من نفس المنطقة نحو ساحل أمريكا الجنوبية </a:t>
            </a:r>
          </a:p>
          <a:p>
            <a:pPr marR="0" indent="457200" algn="just" rtl="1" eaLnBrk="0" fontAlgn="base" hangingPunct="0">
              <a:lnSpc>
                <a:spcPct val="150000"/>
              </a:lnSpc>
              <a:spcBef>
                <a:spcPct val="0"/>
              </a:spcBef>
              <a:spcAft>
                <a:spcPct val="0"/>
              </a:spcAft>
              <a:buClrTx/>
              <a:buSzTx/>
              <a:buFontTx/>
              <a:buNone/>
              <a:tabLst/>
            </a:pP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في شمال المحيط الأطلسي توجد سلسلة ضخمة تمتد من هضبة تلغراف نحو الشمال الغربي من شمال اسكتلنده إلي جنوب شرق جزيرة جرينلندة.</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endParaRPr>
          </a:p>
          <a:p>
            <a:pPr marR="0" indent="457200" algn="just" rtl="1" eaLnBrk="0" fontAlgn="base" hangingPunct="0">
              <a:lnSpc>
                <a:spcPct val="150000"/>
              </a:lnSpc>
              <a:spcBef>
                <a:spcPct val="0"/>
              </a:spcBef>
              <a:spcAft>
                <a:spcPct val="0"/>
              </a:spcAft>
              <a:buClrTx/>
              <a:buSzTx/>
              <a:buFontTx/>
              <a:buNone/>
              <a:tabLst/>
            </a:pP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أما المنخفضات أو الأعماق الكبرى التي توجد في قاع المحيط الأطلسي فهي قليلة الوجود بعكس المحيط الهادي إذ أن الالتواءات الكبرى الحديثة بجوار سواحل المحيط الأطلسي قليلة أيضاً بعكس الحال علي طول سواحل المحيط الهادي </a:t>
            </a:r>
          </a:p>
          <a:p>
            <a:pPr lvl="0" indent="457200" algn="ctr" rtl="1" eaLnBrk="0" fontAlgn="base" hangingPunct="0">
              <a:lnSpc>
                <a:spcPct val="150000"/>
              </a:lnSpc>
              <a:spcBef>
                <a:spcPct val="0"/>
              </a:spcBef>
              <a:spcAft>
                <a:spcPct val="0"/>
              </a:spcAft>
            </a:pP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Slide Number Placeholder 3"/>
          <p:cNvSpPr>
            <a:spLocks noGrp="1"/>
          </p:cNvSpPr>
          <p:nvPr>
            <p:ph type="sldNum" sz="quarter" idx="12"/>
          </p:nvPr>
        </p:nvSpPr>
        <p:spPr/>
        <p:txBody>
          <a:bodyPr/>
          <a:lstStyle/>
          <a:p>
            <a:fld id="{D1920040-1706-4513-9075-312E5A0B99A6}"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836712"/>
            <a:ext cx="8280920" cy="5032147"/>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marR="0" indent="457200" algn="just" rtl="1" eaLnBrk="0" fontAlgn="base" hangingPunct="0">
              <a:lnSpc>
                <a:spcPct val="150000"/>
              </a:lnSpc>
              <a:spcBef>
                <a:spcPct val="0"/>
              </a:spcBef>
              <a:spcAft>
                <a:spcPct val="0"/>
              </a:spcAft>
              <a:buClrTx/>
              <a:buSzTx/>
              <a:buFontTx/>
              <a:buNone/>
              <a:tabLst/>
            </a:pPr>
            <a:r>
              <a:rPr lang="ar-EG" sz="2400" b="1" u="sng"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أكبر الأعماق </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في المحيط الأطلسي توجد بالقرب </a:t>
            </a:r>
            <a:r>
              <a:rPr lang="ar-EG" sz="2400" b="1" u="sng"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من جزر الهند الغربية</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 الي الشمال مباشرة من جزيرة بورتوريكو يوجد عمق يصل إلي 4812 قامة، وهو اكبر عمق في المحيط الأطلسي كله.</a:t>
            </a:r>
            <a:endParaRPr lang="en-US"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endParaRPr>
          </a:p>
          <a:p>
            <a:pPr marR="0" indent="457200" algn="just" rtl="1" eaLnBrk="0" fontAlgn="base" hangingPunct="0">
              <a:lnSpc>
                <a:spcPct val="150000"/>
              </a:lnSpc>
              <a:spcBef>
                <a:spcPct val="0"/>
              </a:spcBef>
              <a:spcAft>
                <a:spcPct val="0"/>
              </a:spcAft>
              <a:buClrTx/>
              <a:buSzTx/>
              <a:buFontTx/>
              <a:buNone/>
              <a:tabLst/>
            </a:pPr>
            <a:r>
              <a:rPr lang="ar-EG" sz="2400" b="1" u="sng"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منخفض آخر </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يخترق السلسلة الأطلسية المحيطية ويصل عمقه إلي 4030 قامة </a:t>
            </a:r>
          </a:p>
          <a:p>
            <a:pPr marR="0" indent="457200" algn="just" rtl="1" eaLnBrk="0" fontAlgn="base" hangingPunct="0">
              <a:lnSpc>
                <a:spcPct val="150000"/>
              </a:lnSpc>
              <a:spcBef>
                <a:spcPct val="0"/>
              </a:spcBef>
              <a:spcAft>
                <a:spcPct val="0"/>
              </a:spcAft>
              <a:buClrTx/>
              <a:buSzTx/>
              <a:buFontTx/>
              <a:buNone/>
              <a:tabLst/>
            </a:pPr>
            <a:r>
              <a:rPr lang="ar-EG" sz="2400" b="1" u="sng"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أهم المنخفضات </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الأخري هو ذلك المنخفض الواقع </a:t>
            </a:r>
            <a:r>
              <a:rPr lang="ar-EG" sz="2400" b="1" u="sng" dirty="0" smtClean="0">
                <a:ln w="10541" cmpd="sng">
                  <a:solidFill>
                    <a:schemeClr val="accent1">
                      <a:shade val="88000"/>
                      <a:satMod val="110000"/>
                    </a:schemeClr>
                  </a:solidFill>
                  <a:prstDash val="solid"/>
                </a:ln>
                <a:solidFill>
                  <a:srgbClr val="FF0000"/>
                </a:solidFill>
                <a:latin typeface="Simplified Arabic" pitchFamily="18" charset="-78"/>
                <a:ea typeface="Times New Roman" pitchFamily="18" charset="0"/>
                <a:cs typeface="Simplified Arabic" pitchFamily="18" charset="-78"/>
              </a:rPr>
              <a:t>بالقرب من جزر ساند ويتش </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ويصل عمقه إلي 4545 قامة.</a:t>
            </a:r>
            <a:endParaRPr lang="en-US"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endParaRPr>
          </a:p>
          <a:p>
            <a:pPr marR="0" indent="457200" algn="just" rtl="1" eaLnBrk="0" fontAlgn="base" hangingPunct="0">
              <a:lnSpc>
                <a:spcPct val="150000"/>
              </a:lnSpc>
              <a:spcBef>
                <a:spcPct val="0"/>
              </a:spcBef>
              <a:spcAft>
                <a:spcPct val="0"/>
              </a:spcAft>
              <a:buClrTx/>
              <a:buSzTx/>
              <a:buFontTx/>
              <a:buNone/>
              <a:tabLst/>
            </a:pPr>
            <a:r>
              <a:rPr lang="ar-EG" sz="2400" b="1" u="sng" dirty="0" smtClean="0">
                <a:ln w="10541" cmpd="sng">
                  <a:solidFill>
                    <a:schemeClr val="accent1">
                      <a:shade val="88000"/>
                      <a:satMod val="110000"/>
                    </a:schemeClr>
                  </a:solidFill>
                  <a:prstDash val="solid"/>
                </a:ln>
                <a:solidFill>
                  <a:srgbClr val="FFFF00"/>
                </a:solidFill>
                <a:latin typeface="Simplified Arabic" pitchFamily="18" charset="-78"/>
                <a:ea typeface="Times New Roman" pitchFamily="18" charset="0"/>
                <a:cs typeface="Simplified Arabic" pitchFamily="18" charset="-78"/>
              </a:rPr>
              <a:t>والرصيف القارى في المحيط الأطلسي الشمالي واسع الامتداد بعكس الرصيف القاري علي سواحل المحيط الهادي</a:t>
            </a:r>
            <a:r>
              <a:rPr lang="ar-EG" sz="2400" b="1" dirty="0" smtClean="0">
                <a:ln w="10541" cmpd="sng">
                  <a:solidFill>
                    <a:schemeClr val="accent1">
                      <a:shade val="88000"/>
                      <a:satMod val="110000"/>
                    </a:schemeClr>
                  </a:solidFill>
                  <a:prstDash val="solid"/>
                </a:ln>
                <a:solidFill>
                  <a:schemeClr val="bg1"/>
                </a:solidFill>
                <a:latin typeface="Simplified Arabic" pitchFamily="18" charset="-78"/>
                <a:ea typeface="Times New Roman" pitchFamily="18" charset="0"/>
                <a:cs typeface="Simplified Arabic" pitchFamily="18" charset="-78"/>
              </a:rPr>
              <a:t>.</a:t>
            </a:r>
          </a:p>
        </p:txBody>
      </p:sp>
      <p:sp>
        <p:nvSpPr>
          <p:cNvPr id="4" name="Slide Number Placeholder 3"/>
          <p:cNvSpPr>
            <a:spLocks noGrp="1"/>
          </p:cNvSpPr>
          <p:nvPr>
            <p:ph type="sldNum" sz="quarter" idx="12"/>
          </p:nvPr>
        </p:nvSpPr>
        <p:spPr/>
        <p:txBody>
          <a:bodyPr/>
          <a:lstStyle/>
          <a:p>
            <a:fld id="{D1920040-1706-4513-9075-312E5A0B99A6}"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3356992"/>
            <a:ext cx="1728358" cy="369332"/>
          </a:xfrm>
          <a:prstGeom prst="rect">
            <a:avLst/>
          </a:prstGeom>
        </p:spPr>
        <p:txBody>
          <a:bodyPr wrap="none">
            <a:spAutoFit/>
          </a:bodyPr>
          <a:lstStyle/>
          <a:p>
            <a:r>
              <a:rPr lang="ar-EG" dirty="0"/>
              <a:t>جزر كساميل – البانيا</a:t>
            </a:r>
            <a:endParaRPr lang="en-US" dirty="0"/>
          </a:p>
        </p:txBody>
      </p:sp>
      <p:sp>
        <p:nvSpPr>
          <p:cNvPr id="7" name="Rectangle 6"/>
          <p:cNvSpPr/>
          <p:nvPr/>
        </p:nvSpPr>
        <p:spPr>
          <a:xfrm>
            <a:off x="323528" y="548681"/>
            <a:ext cx="8712968" cy="6186309"/>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1" u="sng"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جزر المحيط الاطلسي:</a:t>
            </a:r>
            <a:endPar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باستثناء الجزر التي تقع قريبة من ساحل قارة أوربا وساحل قارة أمريكا الشمالية مثل الجزر البريطانية وجزيرة أيسلندة في الجانب الأوربي، وجزيرة نيوفوندلند وجزر الهند الغربية في الجانب الأمريكي، فان المحيط الأطلسي يحوي مجموعة أقواس من الجزر قريبة من اليابس الأمريكي .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تكون أيسلندة الجزء الأعلى من السلسلة الأطلسية فيما بين شمال اسكتلنده وجزيرة جرينلندة.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وهناك مجموعة من الجزر تشمل فولكلند وأوركني الجنوبية وشتلند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وجورجيا وساندوتش</a:t>
            </a:r>
            <a:r>
              <a:rPr kumimoji="0" lang="ar-EG" sz="2400" b="1" i="0" u="none" strike="noStrike" cap="none" spc="150" normalizeH="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هذه الجزر تكون الأجزاء العليا  من السلسلة الأطلسية التي تمتد بين الطرف الجنوبي لقارة أمريكا الجنوبية وشبه جزيرة جراهام لاند في قارة أنتاركتيكا.</a:t>
            </a:r>
            <a:endPar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127" y="1687319"/>
            <a:ext cx="8244408" cy="1631216"/>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indent="457200" algn="just" rtl="1" eaLnBrk="0" fontAlgn="base" hangingPunct="0">
              <a:spcBef>
                <a:spcPct val="0"/>
              </a:spcBef>
              <a:spcAft>
                <a:spcPct val="0"/>
              </a:spcAft>
            </a:pPr>
            <a:r>
              <a:rPr lang="ar-EG" sz="20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وهناك جزر أخري تبرز من السلسلة الوسطي السابق ذكرها وأهم هذه الجزر آزور في الشمال وجزيرة أسنسيون وترستان داكنها في الجنوب. أما جزيرة سانت هيلانه</a:t>
            </a:r>
            <a:r>
              <a:rPr lang="en-US" sz="20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a:t>
            </a:r>
            <a:r>
              <a:rPr lang="ar-EG" sz="20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فتقع إلي الشرق من هذه السلسلة ويبدو أنها ترتفع فجأة من الأعماق البعيدة في قاع المحيط، ومثلها في ذلك جزيرة ترينداد الصغيرة بالقرب من ساحل البرازيل</a:t>
            </a:r>
            <a:r>
              <a:rPr lang="en-US" sz="2000" b="1" spc="150"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 </a:t>
            </a:r>
            <a:r>
              <a:rPr lang="ar-EG" sz="2000" b="1" spc="150" dirty="0" smtClean="0">
                <a:ln w="11430"/>
                <a:solidFill>
                  <a:srgbClr val="F8F8F8"/>
                </a:solidFill>
                <a:effectLst>
                  <a:outerShdw blurRad="25400" algn="tl" rotWithShape="0">
                    <a:srgbClr val="000000">
                      <a:alpha val="43000"/>
                    </a:srgbClr>
                  </a:outerShdw>
                </a:effectLst>
                <a:latin typeface="Arial" pitchFamily="34" charset="0"/>
                <a:cs typeface="Arial" pitchFamily="34" charset="0"/>
              </a:rPr>
              <a:t>.</a:t>
            </a:r>
            <a:endParaRPr lang="en-US" sz="2000" b="1" spc="150" dirty="0">
              <a:ln w="11430"/>
              <a:solidFill>
                <a:srgbClr val="F8F8F8"/>
              </a:solidFill>
              <a:effectLst>
                <a:outerShdw blurRad="25400" algn="tl" rotWithShape="0">
                  <a:srgbClr val="000000">
                    <a:alpha val="43000"/>
                  </a:srgbClr>
                </a:outerShdw>
              </a:effectLst>
            </a:endParaRPr>
          </a:p>
        </p:txBody>
      </p:sp>
      <p:sp>
        <p:nvSpPr>
          <p:cNvPr id="6" name="Rectangle 5"/>
          <p:cNvSpPr/>
          <p:nvPr/>
        </p:nvSpPr>
        <p:spPr>
          <a:xfrm>
            <a:off x="467544" y="3573016"/>
            <a:ext cx="8280920" cy="2677656"/>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just" rtl="1"/>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تكونت جزيرة برمودا </a:t>
            </a:r>
            <a:r>
              <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Bermuda</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من شعاب مرجانية بنيت فوق مخروطات بركانية غارقة في شمال غرب المحيط الأطلسي.</a:t>
            </a:r>
          </a:p>
          <a:p>
            <a:pPr algn="just" rtl="1"/>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أما جزر ماديرا </a:t>
            </a:r>
            <a:r>
              <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Madeira</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بالقرب من ساحل المغرب فهي بركانية تماما تكونت من حركات نشاط بركاني متعاقبة </a:t>
            </a:r>
          </a:p>
          <a:p>
            <a:pPr algn="just" rtl="1"/>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أما الجزر الأطلسية الاخري فهي تمتد من هضاب قارية ومثال ذلك جزر كناري </a:t>
            </a:r>
            <a:r>
              <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Canaries</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وجزر كيب فردي أو الرأس الأخضر </a:t>
            </a:r>
            <a:r>
              <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Cape </a:t>
            </a:r>
            <a:r>
              <a:rPr kumimoji="0" lang="en-US" sz="2400" b="1" i="0" u="none" strike="noStrike" cap="none" spc="150" normalizeH="0" baseline="0" dirty="0" err="1"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verde</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وعدد صغير من الجزر في خليج غانة</a:t>
            </a:r>
            <a:endParaRPr lang="en-US" sz="2400" b="1" cap="none" spc="150" dirty="0">
              <a:ln w="11430"/>
              <a:solidFill>
                <a:srgbClr val="F8F8F8"/>
              </a:solidFill>
              <a:effectLst>
                <a:outerShdw blurRad="25400" algn="tl" rotWithShape="0">
                  <a:srgbClr val="000000">
                    <a:alpha val="43000"/>
                  </a:srgbClr>
                </a:outerShdw>
              </a:effectLst>
            </a:endParaRPr>
          </a:p>
        </p:txBody>
      </p:sp>
      <p:sp>
        <p:nvSpPr>
          <p:cNvPr id="7" name="Rectangle 6"/>
          <p:cNvSpPr/>
          <p:nvPr/>
        </p:nvSpPr>
        <p:spPr>
          <a:xfrm>
            <a:off x="3347864" y="506297"/>
            <a:ext cx="1947969" cy="584775"/>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ar-EG"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جزر الأطلسى</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Slide Number Placeholder 7"/>
          <p:cNvSpPr>
            <a:spLocks noGrp="1"/>
          </p:cNvSpPr>
          <p:nvPr>
            <p:ph type="sldNum" sz="quarter" idx="12"/>
          </p:nvPr>
        </p:nvSpPr>
        <p:spPr/>
        <p:txBody>
          <a:bodyPr/>
          <a:lstStyle/>
          <a:p>
            <a:fld id="{D1920040-1706-4513-9075-312E5A0B99A6}"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المتوسط"/>
          <p:cNvPicPr>
            <a:picLocks noChangeAspect="1" noChangeArrowheads="1"/>
          </p:cNvPicPr>
          <p:nvPr/>
        </p:nvPicPr>
        <p:blipFill>
          <a:blip r:embed="rId2" cstate="print"/>
          <a:srcRect/>
          <a:stretch>
            <a:fillRect/>
          </a:stretch>
        </p:blipFill>
        <p:spPr bwMode="auto">
          <a:xfrm>
            <a:off x="2411760" y="3861048"/>
            <a:ext cx="4608512" cy="2736304"/>
          </a:xfrm>
          <a:prstGeom prst="rect">
            <a:avLst/>
          </a:prstGeom>
          <a:noFill/>
          <a:ln w="28575">
            <a:solidFill>
              <a:srgbClr val="000000"/>
            </a:solidFill>
            <a:miter lim="800000"/>
            <a:headEnd/>
            <a:tailEnd/>
          </a:ln>
        </p:spPr>
      </p:pic>
      <p:sp>
        <p:nvSpPr>
          <p:cNvPr id="5" name="Rectangle 4"/>
          <p:cNvSpPr/>
          <p:nvPr/>
        </p:nvSpPr>
        <p:spPr>
          <a:xfrm>
            <a:off x="179512" y="188640"/>
            <a:ext cx="8568952" cy="347787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0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البحار الهامشية المتصلة بالمحيط  الأطلسي:</a:t>
            </a:r>
            <a:endPar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نظراً لأن الرصيف القاري في جنوب المحيط الأطلسي يكاد يكون مختفيا يلاحظ أن البحار الهامشية في هذا الجزء لا وجود لها أيضا.</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أما سواحل أوربا فأجزاء كثيرة منها غاطسة، وقد نتج عن ذلك وجود كثير من البحار المتعمقة في أجزاء من سواحل القارة، وأهم هذه البحار بحر بلطيق </a:t>
            </a:r>
            <a:r>
              <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Baltic</a:t>
            </a:r>
            <a:r>
              <a:rPr kumimoji="0" lang="ar-EG"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وبحر الشمال والبحر المتوسط وفروعها المختلفة، والاثنان الأولان يتميزان بالضحولة ، حيث لا يزيد العمق علي 100 قامة، والمضايق التي تفصل بين الجزر الدانمركية في بحر بلطيق يصل عمقها الي 11قامة فقط.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يمثل البحر المتوسط بشعابه المختلفة، وأشباه الجزر الممتدة فيه والجزر المبعثرة في أنحائه المختلفة تكويناً معقداَ للغاية ينتمي للحركة الالتوائية الالبية التي حدثت في الزمن الثالث الجيولوجي. يصل العمق في مضيق جبل طارق الي 200 قامة. ويصل العمق في بعض أجزاء البحر المتوسط الي 2000قامة، وأكثر أجزائه عمقا يصل إلي 2533 قامة ، ويوجد بين جزيرة كريت واليونان. </a:t>
            </a:r>
          </a:p>
        </p:txBody>
      </p:sp>
      <p:sp>
        <p:nvSpPr>
          <p:cNvPr id="4" name="Slide Number Placeholder 3"/>
          <p:cNvSpPr>
            <a:spLocks noGrp="1"/>
          </p:cNvSpPr>
          <p:nvPr>
            <p:ph type="sldNum" sz="quarter" idx="12"/>
          </p:nvPr>
        </p:nvSpPr>
        <p:spPr/>
        <p:txBody>
          <a:bodyPr/>
          <a:lstStyle/>
          <a:p>
            <a:fld id="{D1920040-1706-4513-9075-312E5A0B99A6}"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124744"/>
            <a:ext cx="8388424" cy="193899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indent="457200" algn="just" rtl="1" eaLnBrk="0" fontAlgn="base" hangingPunct="0">
              <a:spcBef>
                <a:spcPct val="0"/>
              </a:spcBef>
              <a:spcAft>
                <a:spcPct val="0"/>
              </a:spcAft>
            </a:pPr>
            <a:r>
              <a:rPr lang="ar-EG"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في البحر الأسود يصل العمق إلي 1227 قامة، ويفصل بينه وبين البحر المتوسط عدد من المضايق والبحار الصغيرة مثل بحر مرره ومضيقي البوسفور والدردنيل.</a:t>
            </a:r>
            <a:endPar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lvl="0" indent="457200" algn="just" rtl="1" eaLnBrk="0" fontAlgn="base" hangingPunct="0">
              <a:spcBef>
                <a:spcPct val="0"/>
              </a:spcBef>
              <a:spcAft>
                <a:spcPct val="0"/>
              </a:spcAft>
            </a:pPr>
            <a:r>
              <a:rPr lang="ar-EG"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يزداد العمق في البحر الادرياتي أحد فروع البحر المتوسط، فهو يتكون من منخفض طولي ضيق يقع محصورا بين جبال أبنين الايطالية وجبال الألب الدينارية في يوغوسلافيا واليونان من الناحية الاخري. وتكوين هذه المنطقة علي هذه الصورة نتج عن التواءات كبري تمت في الزمن الثالث الجيولوجي</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Rectangle 5"/>
          <p:cNvSpPr/>
          <p:nvPr/>
        </p:nvSpPr>
        <p:spPr>
          <a:xfrm>
            <a:off x="395536" y="3789040"/>
            <a:ext cx="8424936"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just" rtl="1"/>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في المحيط الأطلسي توجد بعض البحار الهامشية في منطقة السواحل الأمريكية، فخليج هدسن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Hudson Bay</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لا يزيد عمقها </a:t>
            </a:r>
            <a:r>
              <a:rPr lang="ar-EG"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implified Arabic" pitchFamily="18" charset="-78"/>
                <a:ea typeface="Times New Roman" pitchFamily="18" charset="0"/>
                <a:cs typeface="Simplified Arabic" pitchFamily="18" charset="-78"/>
              </a:rPr>
              <a:t>عن. 100 قامة .</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كما يكون مضيق ديفز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Davis strait</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بين جزيرة جرينلندة وجزيرة بافن جزءاً ضحلاً يصل بين المحيط الأطلسي ومحيط القطب الشمالي. ومتوسط العمق في هذا الجزء 112 قامة. </a:t>
            </a:r>
          </a:p>
          <a:p>
            <a:pPr algn="just" rtl="1"/>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أما في خليج المكسيك فالعمق يصل الي2080 قامة .</a:t>
            </a:r>
          </a:p>
          <a:p>
            <a:pPr algn="just" rtl="1"/>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في منطقة البحر الكاريبي يوجد عدد من السلاسل البحرية والأحواض والمنخفضات العميقة التي منها منخفض بارتلت </a:t>
            </a:r>
            <a:r>
              <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Bartlett</a:t>
            </a: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ويصل عمقه إلي 3937 قامة.</a:t>
            </a: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8" name="Rectangle 7"/>
          <p:cNvSpPr/>
          <p:nvPr/>
        </p:nvSpPr>
        <p:spPr>
          <a:xfrm>
            <a:off x="3275856" y="241619"/>
            <a:ext cx="1978427" cy="584775"/>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ar-EG"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بحار الأطلسى</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Slide Number Placeholder 8"/>
          <p:cNvSpPr>
            <a:spLocks noGrp="1"/>
          </p:cNvSpPr>
          <p:nvPr>
            <p:ph type="sldNum" sz="quarter" idx="12"/>
          </p:nvPr>
        </p:nvSpPr>
        <p:spPr/>
        <p:txBody>
          <a:bodyPr/>
          <a:lstStyle/>
          <a:p>
            <a:fld id="{D1920040-1706-4513-9075-312E5A0B99A6}" type="slidenum">
              <a:rPr lang="en-US" smtClean="0"/>
              <a:pPr/>
              <a:t>16</a:t>
            </a:fld>
            <a:endParaRPr lang="en-US"/>
          </a:p>
        </p:txBody>
      </p:sp>
      <p:sp>
        <p:nvSpPr>
          <p:cNvPr id="10" name="Footer Placeholder 9"/>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356" y="2394755"/>
            <a:ext cx="6420347" cy="175432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نشكركم على حسن الاستماع</a:t>
            </a:r>
          </a:p>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أ.د./عزة عبدالله</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Slide Number Placeholder 3"/>
          <p:cNvSpPr>
            <a:spLocks noGrp="1"/>
          </p:cNvSpPr>
          <p:nvPr>
            <p:ph type="sldNum" sz="quarter" idx="12"/>
          </p:nvPr>
        </p:nvSpPr>
        <p:spPr/>
        <p:txBody>
          <a:bodyPr/>
          <a:lstStyle/>
          <a:p>
            <a:fld id="{D1920040-1706-4513-9075-312E5A0B99A6}"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الهادى"/>
          <p:cNvPicPr>
            <a:picLocks noChangeAspect="1" noChangeArrowheads="1"/>
          </p:cNvPicPr>
          <p:nvPr/>
        </p:nvPicPr>
        <p:blipFill>
          <a:blip r:embed="rId2" cstate="print"/>
          <a:srcRect/>
          <a:stretch>
            <a:fillRect/>
          </a:stretch>
        </p:blipFill>
        <p:spPr bwMode="auto">
          <a:xfrm>
            <a:off x="395536" y="2132856"/>
            <a:ext cx="3600400" cy="2880320"/>
          </a:xfrm>
          <a:prstGeom prst="rect">
            <a:avLst/>
          </a:prstGeom>
          <a:noFill/>
          <a:ln w="19050">
            <a:solidFill>
              <a:srgbClr val="000000"/>
            </a:solidFill>
            <a:miter lim="800000"/>
            <a:headEnd/>
            <a:tailEnd/>
          </a:ln>
        </p:spPr>
      </p:pic>
      <p:sp>
        <p:nvSpPr>
          <p:cNvPr id="4" name="Rectangle 3"/>
          <p:cNvSpPr/>
          <p:nvPr/>
        </p:nvSpPr>
        <p:spPr>
          <a:xfrm>
            <a:off x="4427984" y="332656"/>
            <a:ext cx="4536504" cy="6063198"/>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المساحة والشكل:</a:t>
            </a:r>
            <a:endParaRPr kumimoji="0" lang="en-US"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يشغل المحيط الهادي والبحار المتصلة به حوالي ثلث مساحة العالم، ويتخذ شكل مثلث قمته في الشمال عند بحر برنج ويحده من الغرب ساحل قارة أسيا واستراليا، ومن الشرق سواحل الأمريكتين، أما من الجنوب فتحده القارة القطبية الجنوبية، والمسافة من الطرف الشمالي للمحيط الهادي حتى الطرف الجنوبي تبلغ حوالي 9300 ميل، بينما اتساعه علي طول دائرة خط الاستواء يبلغ 10.000 ميل ، وكمية المياه التي تشغل حوض المحيط الهادي تبلغ 174 مليون ميل مكعب، والمحيط الهادي هو أكبر المحيطات مساحة وأكثرها عمقاً في المتوسط، ولو وضع كل اليابس في العالم في حوض المحيط الهادي فإنه يتسع له ويزيد قليلاً، وسواحل المحيط الهادي تتميز بالارتفاع بصفة عامة حيث تحف بها جبال حديثة أو انكسارية فالجبال الحديثة توجد علي سواحل الأمريكتين الغربية، كذلك تتميز سواحل المحيط الهادي بأنها ذات نشاط بركاني وزلزالي واضح، لذلك سميت حلقة النار</a:t>
            </a:r>
            <a:r>
              <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a:t>
            </a:r>
            <a:r>
              <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Ring of Fire</a:t>
            </a:r>
            <a:r>
              <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a:t>
            </a:r>
            <a:r>
              <a:rPr kumimoji="0" lang="en-US" sz="20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rPr>
              <a:t> </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a:off x="395536" y="692696"/>
            <a:ext cx="3358612"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المحيط الهادى</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187624" y="5445224"/>
            <a:ext cx="1648207" cy="646331"/>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حلقة النار</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Slide Number Placeholder 6"/>
          <p:cNvSpPr>
            <a:spLocks noGrp="1"/>
          </p:cNvSpPr>
          <p:nvPr>
            <p:ph type="sldNum" sz="quarter" idx="12"/>
          </p:nvPr>
        </p:nvSpPr>
        <p:spPr/>
        <p:txBody>
          <a:bodyPr/>
          <a:lstStyle/>
          <a:p>
            <a:fld id="{D1920040-1706-4513-9075-312E5A0B99A6}" type="slidenum">
              <a:rPr lang="en-US" smtClean="0"/>
              <a:pPr/>
              <a:t>2</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6138"/>
            <a:ext cx="8640960" cy="614014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1"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قاع المحيط الهادي:</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يتكون معظم قاع المحيط الهادي من سهل عميق يبلغ متوسط عمقه أكثر بكثير من متوسط عمق المحيطات الأخرى.</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الانحدار من ساحل المحيط الهادي إلي أعماقه انحدارات شديدة، وبعض منخفضاته يصل عمقها  إلي 4000 قامة.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أجزاء محدودة من المحيط الهادي ذات سطح مختلف عن هذه الصورة العامة. وتوجد أجزاء مرتفعة في قاع المحيط الهادي من أمثلتها ارتفاع هواى الذي يبلغ عرضه 600 ميل وطوله 1900 ميل نشأ عن حركة نشاط بركاني، ويصل في أجزاء منه إلي السطح مكونا جزر هاواى المعروفة في غربي الولايات المتحدة.</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وبعض الارتفاعات في قاع المحيط الهادي كبيرة الاتساع بحيث يمكن وصفها بأنها هضاب بحرية </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Submarine Plateau</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1920040-1706-4513-9075-312E5A0B99A6}"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40960" cy="67403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7200" algn="just" rtl="1" eaLnBrk="0" fontAlgn="base" hangingPunct="0">
              <a:lnSpc>
                <a:spcPct val="150000"/>
              </a:lnSpc>
              <a:spcBef>
                <a:spcPct val="0"/>
              </a:spcBef>
              <a:spcAft>
                <a:spcPct val="0"/>
              </a:spcAf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ومن الظواهر المتعلقة بالمحيط الهادي وجود منخفضات عميقة علي طول سواحله توجد بالقرب من أقواس الجزر الساحلية ذات السلاسل الجبلية المرتفعة وهذه المنخفضات الساحلية تعتبر أكثر أجزاء المحيط الهادي عمقاً أو بالأحري أكثر أجزاء المحيطات كلها عمقاً.</a:t>
            </a:r>
          </a:p>
          <a:p>
            <a:pPr lvl="0" indent="457200" algn="just" rtl="1" eaLnBrk="0" fontAlgn="base" hangingPunct="0">
              <a:lnSpc>
                <a:spcPct val="150000"/>
              </a:lnSpc>
              <a:spcBef>
                <a:spcPct val="0"/>
              </a:spcBef>
              <a:spcAft>
                <a:spcPct val="0"/>
              </a:spcAf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وأعمق الأجزاء في المحيط الهادي منخفض ماريانا </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Mariana</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بالقرب من جزر جوام </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Guam </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p>
          <a:p>
            <a:pPr lvl="0" indent="457200" algn="just" rtl="1" eaLnBrk="0" fontAlgn="base" hangingPunct="0">
              <a:lnSpc>
                <a:spcPct val="150000"/>
              </a:lnSpc>
              <a:spcBef>
                <a:spcPct val="0"/>
              </a:spcBef>
              <a:spcAft>
                <a:spcPct val="0"/>
              </a:spcAf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ومن الأعماق الكبيرة أيضا في المحيط الهادي منخفض أمدن </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Emden</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بالقرب من جزر الفلبين كذلك منخفض جزر الوشيان.</a:t>
            </a:r>
          </a:p>
          <a:p>
            <a:pPr lvl="0" indent="457200" algn="just" rtl="1" eaLnBrk="0" fontAlgn="base" hangingPunct="0">
              <a:lnSpc>
                <a:spcPct val="150000"/>
              </a:lnSpc>
              <a:spcBef>
                <a:spcPct val="0"/>
              </a:spcBef>
              <a:spcAft>
                <a:spcPct val="0"/>
              </a:spcAf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ولا توجد أعماق كهذه في الجزء الأوسط من حوض المحيط الهادي ولكن توجد سلسلة أخري من هذه الأعماق تمتد على طول سواحل أمريكا الجنوبية مكونة منخفضا يسير محاذياً لسلسلة جبال أنديز ويعرف بمنخفض اتكاما </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Atacama</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ويصل عمقه إلي 4175 قامة.</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0"/>
            <a:ext cx="8640960" cy="6186309"/>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جزر المحيط الهادي:</a:t>
            </a:r>
            <a:endPar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يحوي حوض المحيط الهادي مجموعات هائلة من الجزر يقدر عددها الإجمالي بحوالي 20.000 جزيرة غير أن مساحتها محدودة.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الجزر الكبيرة تدخل ضمن مجموعة الجزر القارية وهي الجزر التي كانت سابقاً جزءا من القارة ثم تكونت نتيجة لطغيان المحيط علي أجزاء من اليابس وفصلها عن القارة.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في شرق المحيط الهادي توجد جزر الوشيان والجزر القريبة من ساحل كولمبيا البريطانية وجزر شيلي.</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في الغرب فتوجد الجزر العديدة التي تكون أقواساً علي طول ساحل قارة أسيا ومنها جزر كوريل </a:t>
            </a:r>
            <a:r>
              <a:rPr kumimoji="0" lang="en-US" sz="2400" b="1" i="0" u="none" strike="noStrike" cap="none" spc="0"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Kuriles</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 </a:t>
            </a: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وأرخبيل جزر اليابان وجزر الفلبين والجزر الأندونيسية وجزر نيوزيلندة ومعظم الجزر عبارة عن جبال التوائية وبها أيضا قمم بركانية عالية.</a:t>
            </a:r>
            <a:endPar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04664"/>
            <a:ext cx="8460432"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7200" algn="just" rtl="1" eaLnBrk="0" fontAlgn="base" hangingPunct="0">
              <a:spcBef>
                <a:spcPct val="0"/>
              </a:spcBef>
              <a:spcAft>
                <a:spcPct val="0"/>
              </a:spcAf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الجزر الصغيرة المبعثرة في المحيط الهادي فيوجد معظمها في القسم الجنوبي الغربي من المحيط الهادي، وتكون هذه الجزر ثلاث مجموعات طبقا لتكوينها السلالي.</a:t>
            </a:r>
          </a:p>
          <a:p>
            <a:pPr lvl="0" indent="457200" algn="just" rtl="1" eaLnBrk="0" fontAlgn="base" hangingPunct="0">
              <a:spcBef>
                <a:spcPct val="0"/>
              </a:spcBef>
              <a:spcAft>
                <a:spcPct val="0"/>
              </a:spcAf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مجموعة جزر ميلانيزيا </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Melanesia</a:t>
            </a: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p>
          <a:p>
            <a:pPr lvl="0" indent="457200" algn="just" rtl="1" eaLnBrk="0" fontAlgn="base" hangingPunct="0">
              <a:spcBef>
                <a:spcPct val="0"/>
              </a:spcBef>
              <a:spcAft>
                <a:spcPct val="0"/>
              </a:spcAf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مجموعة ميكرونيزيا </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Micronesia</a:t>
            </a: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p>
          <a:p>
            <a:pPr lvl="0" indent="457200" algn="just" rtl="1" eaLnBrk="0" fontAlgn="base" hangingPunct="0">
              <a:spcBef>
                <a:spcPct val="0"/>
              </a:spcBef>
              <a:spcAft>
                <a:spcPct val="0"/>
              </a:spcAf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مجموعة بولينيزيا </a:t>
            </a:r>
            <a:r>
              <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Polynesia</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467544" y="2640294"/>
            <a:ext cx="8280920" cy="3747180"/>
          </a:xfrm>
          <a:prstGeom prst="rect">
            <a:avLst/>
          </a:prstGeom>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just" rtl="1">
              <a:lnSpc>
                <a:spcPct val="150000"/>
              </a:lnSpc>
            </a:pPr>
            <a:r>
              <a:rPr kumimoji="0" lang="ar-EG" sz="20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أما شمال شرق وشرق المحيط الهادي فهو شبه خال من الجزر حيث توجد بعض الجزر القليلة المتفرقة.</a:t>
            </a:r>
          </a:p>
          <a:p>
            <a:pPr algn="just" rtl="1">
              <a:lnSpc>
                <a:spcPct val="150000"/>
              </a:lnSpc>
            </a:pPr>
            <a:r>
              <a:rPr kumimoji="0" lang="ar-EG" sz="20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بخلاف الجزر القارية التي تكونت نتيجة حركة التواء في قشرة الأرض، فإن بقية جزر المحيط الهادي تنتمي إلي مجموعتين:</a:t>
            </a:r>
          </a:p>
          <a:p>
            <a:pPr algn="just" rtl="1">
              <a:lnSpc>
                <a:spcPct val="150000"/>
              </a:lnSpc>
            </a:pPr>
            <a:r>
              <a:rPr kumimoji="0" lang="ar-EG" sz="20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الأولي الجزر البركانية المرتفعة.</a:t>
            </a:r>
          </a:p>
          <a:p>
            <a:pPr algn="just" rtl="1">
              <a:lnSpc>
                <a:spcPct val="150000"/>
              </a:lnSpc>
            </a:pPr>
            <a:r>
              <a:rPr kumimoji="0" lang="ar-EG" sz="20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الثانية هي الجزر المرجانية المنخفضة.</a:t>
            </a:r>
          </a:p>
          <a:p>
            <a:pPr algn="just" rtl="1">
              <a:lnSpc>
                <a:spcPct val="150000"/>
              </a:lnSpc>
            </a:pPr>
            <a:r>
              <a:rPr kumimoji="0" lang="ar-EG" sz="20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جزر هواى مثلاً تتكون من خمسة براكين تنتمي إلي أعمار مختلفة ويصل الأرتفاع فيها إلي 13.75 قدم فوق سطح البحر.</a:t>
            </a:r>
            <a:endParaRPr lang="en-US" sz="2000" b="1" cap="none" spc="150" dirty="0">
              <a:ln w="11430"/>
              <a:solidFill>
                <a:srgbClr val="F8F8F8"/>
              </a:solidFill>
              <a:effectLst>
                <a:outerShdw blurRad="25400" algn="tl" rotWithShape="0">
                  <a:srgbClr val="000000">
                    <a:alpha val="43000"/>
                  </a:srgbClr>
                </a:outerShdw>
              </a:effectLst>
            </a:endParaRPr>
          </a:p>
        </p:txBody>
      </p:sp>
      <p:sp>
        <p:nvSpPr>
          <p:cNvPr id="6" name="Slide Number Placeholder 5"/>
          <p:cNvSpPr>
            <a:spLocks noGrp="1"/>
          </p:cNvSpPr>
          <p:nvPr>
            <p:ph type="sldNum" sz="quarter" idx="12"/>
          </p:nvPr>
        </p:nvSpPr>
        <p:spPr/>
        <p:txBody>
          <a:bodyPr/>
          <a:lstStyle/>
          <a:p>
            <a:fld id="{D1920040-1706-4513-9075-312E5A0B99A6}"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967" y="548680"/>
            <a:ext cx="8496944" cy="5586145"/>
          </a:xfrm>
          <a:prstGeom prst="rect">
            <a:avLst/>
          </a:prstGeom>
        </p:spPr>
        <p:style>
          <a:lnRef idx="1">
            <a:schemeClr val="dk1"/>
          </a:lnRef>
          <a:fillRef idx="3">
            <a:schemeClr val="dk1"/>
          </a:fillRef>
          <a:effectRef idx="2">
            <a:schemeClr val="dk1"/>
          </a:effectRef>
          <a:fontRef idx="minor">
            <a:schemeClr val="lt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0" i="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البحار الهامشية المتصلة بالمحيط الهادي:</a:t>
            </a:r>
            <a:endParaRPr kumimoji="0" lang="en-US"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تكاد البحار الهامشية تقتصر علي الجانب الغربي للمحيط الهادي.</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الامتداد الطولي للسواحل الأمريكية يجعلها شبه خالية من البحار الداخلية.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الوحيد الذي يدخل ضمن هذا التعريف هو خليج كاليفورنيا، وبعض الفيوردات التي توجد علي سواحل كولمبيا البريطانية في غرب كندا في الشمال، وعلي سواحل جمهورية شيلي في الجنوب.</a:t>
            </a:r>
            <a:endParaRPr kumimoji="0" lang="en-US"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في الغرب </a:t>
            </a:r>
            <a:r>
              <a:rPr lang="ar-EG"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يوجد</a:t>
            </a: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عدد من البحار شبه المقفلة بين قارة آسيا من ناحية، وأقواس الجزر الساحلية من ناحية أخري، وتشمل هذه البحار  بحر برنج ، وبحر أختسك</a:t>
            </a:r>
            <a:r>
              <a:rPr kumimoji="0" lang="en-US"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a:t>
            </a: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وبحر</a:t>
            </a:r>
            <a:r>
              <a:rPr kumimoji="0" lang="ar-EG" sz="2400" b="0" i="0" u="none" strike="noStrike" cap="none" spc="0" normalizeH="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a:t>
            </a: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اليابان، والبحر الأصفر، وبحر الصين الشرقي وبحر الصين الجنوبي،</a:t>
            </a:r>
            <a:r>
              <a:rPr kumimoji="0" lang="ar-EG" sz="2400" b="0" i="0" u="none" strike="noStrike" cap="none" spc="0" normalizeH="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وبحر سلبيس وباندا وخليج كاربنتريا وبحر ارافورا.</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fld id="{D1920040-1706-4513-9075-312E5A0B99A6}"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6672"/>
            <a:ext cx="8352928" cy="5401479"/>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3200" b="1" i="0" u="none" strike="noStrike" cap="none" spc="0" normalizeH="0" baseline="0" dirty="0" smtClean="0">
                <a:ln w="1905"/>
                <a:solidFill>
                  <a:schemeClr val="tx1"/>
                </a:solidFill>
                <a:effectLst>
                  <a:innerShdw blurRad="69850" dist="43180" dir="5400000">
                    <a:srgbClr val="000000">
                      <a:alpha val="65000"/>
                    </a:srgbClr>
                  </a:innerShdw>
                </a:effectLst>
                <a:latin typeface="PT Bold Heading"/>
                <a:ea typeface="Times New Roman" pitchFamily="18" charset="0"/>
                <a:cs typeface="Arial" pitchFamily="34" charset="0"/>
              </a:rPr>
              <a:t>المحيط الأطلسي</a:t>
            </a:r>
            <a:endParaRPr kumimoji="0" lang="en-US" sz="3200" b="1" i="0" u="none" strike="noStrike" cap="none" spc="0" normalizeH="0" baseline="0" dirty="0" smtClean="0">
              <a:ln w="1905"/>
              <a:solidFill>
                <a:schemeClr val="tx1"/>
              </a:solidFill>
              <a:effectLst>
                <a:innerShdw blurRad="69850" dist="43180" dir="5400000">
                  <a:srgbClr val="000000">
                    <a:alpha val="65000"/>
                  </a:srgbClr>
                </a:innerShdw>
              </a:effectLst>
              <a:latin typeface="Arial" pitchFamily="34" charset="0"/>
              <a:cs typeface="Arial" pitchFamily="34" charset="0"/>
            </a:endParaRPr>
          </a:p>
          <a:p>
            <a:pPr marL="0" marR="0" lvl="0" indent="457200" algn="ctr" defTabSz="914400" rtl="1" eaLnBrk="0" fontAlgn="base" latinLnBrk="0" hangingPunct="0">
              <a:lnSpc>
                <a:spcPct val="150000"/>
              </a:lnSpc>
              <a:spcBef>
                <a:spcPct val="0"/>
              </a:spcBef>
              <a:spcAft>
                <a:spcPct val="0"/>
              </a:spcAft>
              <a:buClrTx/>
              <a:buSzTx/>
              <a:buFontTx/>
              <a:buNone/>
              <a:tabLst/>
            </a:pPr>
            <a:r>
              <a:rPr kumimoji="0" lang="ar-EG" sz="3200" b="1" i="1" u="sng" strike="noStrike" cap="none" spc="0"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المساحة والشكل</a:t>
            </a:r>
            <a:r>
              <a:rPr kumimoji="0" lang="ar-EG" sz="3200" b="1" i="1" u="sng" strike="noStrike" cap="none" spc="0" normalizeH="0" baseline="0" dirty="0" smtClean="0">
                <a:ln w="1905"/>
                <a:solidFill>
                  <a:schemeClr val="bg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a:t>
            </a:r>
            <a:endParaRPr kumimoji="0" lang="en-US" sz="3200" b="1" i="0" u="none" strike="noStrike" cap="none" spc="0" normalizeH="0" baseline="0" dirty="0" smtClean="0">
              <a:ln w="1905"/>
              <a:solidFill>
                <a:schemeClr val="bg1"/>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يشغل المحيط الأطلسي باستثناء بحارة الهامشية حوالي سدس مساحة العالم، أو حوالي نصف مساحة المحيط الهادي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يشبه شكله العام الحرف </a:t>
            </a:r>
            <a:r>
              <a:rPr kumimoji="0" lang="en-US" sz="2400" b="1" i="0" u="none" strike="noStrike" cap="none" spc="0" normalizeH="0" baseline="0" dirty="0" smtClean="0">
                <a:ln w="1905"/>
                <a:solidFill>
                  <a:schemeClr val="tx1"/>
                </a:soli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(S)</a:t>
            </a:r>
            <a:r>
              <a:rPr kumimoji="0" lang="ar-EG" sz="2400" b="1" i="0" u="none" strike="noStrike" cap="none" spc="0"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حيث أن ساحل أفريقية الشمالي الغربي ينبعج نحو الغرب، وكذلك ساحل أمريكا الوسطي يتقوس نحو الغرب في منطقة البحر الكاريبي، كذلك يتقوس ساحل أمريكا الجنوبية الشرقي في منطقة رأس ساوروك </a:t>
            </a:r>
            <a:r>
              <a:rPr kumimoji="0" lang="en-US" sz="2400" b="1" i="0" u="none" strike="noStrike" cap="none" spc="0" normalizeH="0" baseline="0" dirty="0" smtClean="0">
                <a:ln w="1905"/>
                <a:solidFill>
                  <a:schemeClr val="tx1"/>
                </a:soli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Cape Sao Rogue</a:t>
            </a:r>
            <a:r>
              <a:rPr kumimoji="0" lang="ar-EG" sz="2400" b="1" i="0" u="none" strike="noStrike" cap="none" spc="0" normalizeH="0" baseline="0" dirty="0" smtClean="0">
                <a:ln w="1905"/>
                <a:solidFill>
                  <a:schemeClr val="tx1"/>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نحو الشرق ونفس الشيء يحدث في حالة ساحل خليج غانة.</a:t>
            </a:r>
            <a:endParaRPr kumimoji="0" lang="en-US" sz="2400" b="1" i="0" u="none" strike="noStrike" cap="none" spc="0" normalizeH="0" baseline="0" dirty="0" smtClean="0">
              <a:ln w="1905"/>
              <a:solidFill>
                <a:schemeClr val="tx1"/>
              </a:solidFill>
              <a:effectLst>
                <a:innerShdw blurRad="69850" dist="43180" dir="5400000">
                  <a:srgbClr val="000000">
                    <a:alpha val="65000"/>
                  </a:srgbClr>
                </a:inn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556792"/>
            <a:ext cx="810039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indent="457200" algn="just" rtl="1" eaLnBrk="0" fontAlgn="base" hangingPunct="0">
              <a:lnSpc>
                <a:spcPct val="150000"/>
              </a:lnSpc>
              <a:spcBef>
                <a:spcPct val="0"/>
              </a:spcBef>
              <a:spcAft>
                <a:spcPct val="0"/>
              </a:spcAft>
            </a:pPr>
            <a:r>
              <a:rPr lang="ar-EG" sz="2400" b="1" dirty="0" smtClean="0">
                <a:ln w="1905"/>
                <a:solidFill>
                  <a:schemeClr val="accent2">
                    <a:lumMod val="50000"/>
                  </a:schemeClr>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يضيق المحيط الأطلسي في اتجاه خط الاستواء، إذ أن ساحل جمهورية ليبيريا يبعد حوالي 1600 ميل فقط عن ساحل رأس ساو روك، وعلي هذا الأساس فإن اتساع المحيط الأطلسي عند خط عرض 40 درجة شمالاً يبلغ 3000 ميل. </a:t>
            </a:r>
          </a:p>
          <a:p>
            <a:pPr lvl="0" indent="457200" algn="just" rtl="1" eaLnBrk="0" fontAlgn="base" hangingPunct="0">
              <a:lnSpc>
                <a:spcPct val="150000"/>
              </a:lnSpc>
              <a:spcBef>
                <a:spcPct val="0"/>
              </a:spcBef>
              <a:spcAft>
                <a:spcPct val="0"/>
              </a:spcAft>
            </a:pPr>
            <a:r>
              <a:rPr lang="ar-EG" sz="2400" b="1" dirty="0" smtClean="0">
                <a:ln w="1905"/>
                <a:solidFill>
                  <a:schemeClr val="accent2">
                    <a:lumMod val="50000"/>
                  </a:schemeClr>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يبلغ اتساع المحيط الأطلسي الجنوبي عند خط عرض 35 ْ جنوباً نحو 3700 كيلومتر.</a:t>
            </a:r>
          </a:p>
          <a:p>
            <a:pPr lvl="0" indent="457200" algn="just" rtl="1" eaLnBrk="0" fontAlgn="base" hangingPunct="0">
              <a:lnSpc>
                <a:spcPct val="150000"/>
              </a:lnSpc>
              <a:spcBef>
                <a:spcPct val="0"/>
              </a:spcBef>
              <a:spcAft>
                <a:spcPct val="0"/>
              </a:spcAft>
            </a:pPr>
            <a:r>
              <a:rPr lang="ar-EG" sz="2400" b="1" dirty="0" smtClean="0">
                <a:ln w="1905"/>
                <a:solidFill>
                  <a:schemeClr val="accent2">
                    <a:lumMod val="50000"/>
                  </a:schemeClr>
                </a:soli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ينتهي المحيط الأطلسي جنوباً إلي محيط القطب الجنوبي في اتساع كبير في حين أن المحيط الأطلسي الشمالي ينتهي إلي محيط القطب الشمالي الذي يتميز بضيقه في منطقة اتصال المحيطين بسبب وجود جزيرتي جرينلندة وأيسلندة.</a:t>
            </a:r>
            <a:endParaRPr lang="en-US" sz="2400" b="1" dirty="0">
              <a:ln w="1905"/>
              <a:solidFill>
                <a:schemeClr val="accent2">
                  <a:lumMod val="50000"/>
                </a:schemeClr>
              </a:solidFill>
              <a:effectLst>
                <a:innerShdw blurRad="69850" dist="43180" dir="5400000">
                  <a:srgbClr val="000000">
                    <a:alpha val="65000"/>
                  </a:srgbClr>
                </a:innerShdw>
              </a:effectLst>
            </a:endParaRPr>
          </a:p>
        </p:txBody>
      </p:sp>
      <p:sp>
        <p:nvSpPr>
          <p:cNvPr id="5" name="Slide Number Placeholder 4"/>
          <p:cNvSpPr>
            <a:spLocks noGrp="1"/>
          </p:cNvSpPr>
          <p:nvPr>
            <p:ph type="sldNum" sz="quarter" idx="12"/>
          </p:nvPr>
        </p:nvSpPr>
        <p:spPr/>
        <p:txBody>
          <a:bodyPr/>
          <a:lstStyle/>
          <a:p>
            <a:fld id="{D1920040-1706-4513-9075-312E5A0B99A6}"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3" name="Rectangle 2"/>
          <p:cNvSpPr/>
          <p:nvPr/>
        </p:nvSpPr>
        <p:spPr>
          <a:xfrm>
            <a:off x="3419872" y="476672"/>
            <a:ext cx="2295821" cy="584775"/>
          </a:xfrm>
          <a:prstGeom prst="rect">
            <a:avLst/>
          </a:prstGeom>
        </p:spPr>
        <p:txBody>
          <a:bodyPr wrap="none">
            <a:spAutoFit/>
          </a:bodyPr>
          <a:lstStyle/>
          <a:p>
            <a:r>
              <a:rPr lang="ar-EG" sz="3200" b="1" i="1" u="sng" dirty="0">
                <a:ln w="1905"/>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المساحة والشكل</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1765</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131</cp:revision>
  <dcterms:created xsi:type="dcterms:W3CDTF">2012-03-11T05:42:50Z</dcterms:created>
  <dcterms:modified xsi:type="dcterms:W3CDTF">2021-01-02T12:43:58Z</dcterms:modified>
</cp:coreProperties>
</file>